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73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.com/link?url=http%3A%2F%2Fdict.youdao.com%2Fsearch%3Fq%3DWhat%2520happened%253F%26keyfrom%3Dhao360&amp;q=%E5%8F%91%E7%94%9F%E4%BA%86%E4%BB%80%E4%B9%88+%E8%8B%B1%E8%AF%AD&amp;ts=1518915125&amp;t=a7b1426417765624b198696128a499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9592" y="3352829"/>
            <a:ext cx="712973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400" b="1" dirty="0" smtClean="0">
                <a:solidFill>
                  <a:srgbClr val="FF0000"/>
                </a:solidFill>
              </a:rPr>
              <a:t>模式</a:t>
            </a:r>
            <a:r>
              <a:rPr lang="en-US" altLang="zh-CN" sz="1400" b="1" dirty="0">
                <a:solidFill>
                  <a:srgbClr val="FF0000"/>
                </a:solidFill>
              </a:rPr>
              <a:t>2</a:t>
            </a:r>
            <a:endParaRPr lang="zh-CN" altLang="zh-CN" sz="1400" dirty="0">
              <a:solidFill>
                <a:srgbClr val="FF0000"/>
              </a:solidFill>
            </a:endParaRPr>
          </a:p>
          <a:p>
            <a:r>
              <a:rPr lang="zh-CN" altLang="zh-CN" sz="1400" dirty="0" smtClean="0"/>
              <a:t>遇到</a:t>
            </a:r>
            <a:r>
              <a:rPr lang="zh-CN" altLang="zh-CN" sz="1400" dirty="0"/>
              <a:t>问题</a:t>
            </a:r>
            <a:r>
              <a:rPr lang="zh-CN" altLang="zh-CN" sz="1400" dirty="0" smtClean="0"/>
              <a:t>：用</a:t>
            </a:r>
            <a:r>
              <a:rPr lang="en-US" altLang="zh-CN" sz="1400" dirty="0"/>
              <a:t>3W</a:t>
            </a:r>
            <a:r>
              <a:rPr lang="zh-CN" altLang="zh-CN" sz="1400" dirty="0"/>
              <a:t>模式分析就是</a:t>
            </a:r>
          </a:p>
          <a:p>
            <a:r>
              <a:rPr lang="en-US" altLang="zh-CN" sz="1400" b="1" dirty="0">
                <a:solidFill>
                  <a:srgbClr val="FF0000"/>
                </a:solidFill>
              </a:rPr>
              <a:t>1W</a:t>
            </a:r>
            <a:r>
              <a:rPr lang="zh-CN" altLang="zh-CN" sz="1400" b="1" dirty="0">
                <a:solidFill>
                  <a:srgbClr val="FF0000"/>
                </a:solidFill>
              </a:rPr>
              <a:t>发生了什么？</a:t>
            </a:r>
            <a:r>
              <a:rPr lang="zh-CN" altLang="zh-CN" sz="1400" dirty="0"/>
              <a:t>产生了什么结果？（</a:t>
            </a:r>
            <a:r>
              <a:rPr lang="en-US" altLang="zh-CN" sz="1400" dirty="0">
                <a:hlinkClick r:id="rId2"/>
              </a:rPr>
              <a:t>What happened?</a:t>
            </a:r>
            <a:r>
              <a:rPr lang="zh-CN" altLang="zh-CN" sz="1400" dirty="0"/>
              <a:t>）</a:t>
            </a:r>
          </a:p>
          <a:p>
            <a:r>
              <a:rPr lang="en-US" altLang="zh-CN" sz="1400" b="1" dirty="0">
                <a:solidFill>
                  <a:srgbClr val="FF0000"/>
                </a:solidFill>
              </a:rPr>
              <a:t>2W</a:t>
            </a:r>
            <a:r>
              <a:rPr lang="zh-CN" altLang="zh-CN" sz="1400" b="1" dirty="0">
                <a:solidFill>
                  <a:srgbClr val="FF0000"/>
                </a:solidFill>
              </a:rPr>
              <a:t>为什么？</a:t>
            </a:r>
            <a:r>
              <a:rPr lang="zh-CN" altLang="zh-CN" sz="1400" dirty="0"/>
              <a:t>什么原因？</a:t>
            </a:r>
            <a:r>
              <a:rPr lang="en-US" altLang="zh-CN" sz="1400" dirty="0"/>
              <a:t>(</a:t>
            </a:r>
            <a:r>
              <a:rPr lang="en-US" altLang="zh-CN" sz="1400" b="1" dirty="0"/>
              <a:t>Why?</a:t>
            </a:r>
            <a:r>
              <a:rPr lang="en-US" altLang="zh-CN" sz="1400" dirty="0"/>
              <a:t>) </a:t>
            </a:r>
            <a:endParaRPr lang="zh-CN" altLang="zh-CN" sz="1400" dirty="0"/>
          </a:p>
          <a:p>
            <a:r>
              <a:rPr lang="en-US" altLang="zh-CN" sz="1400" b="1" dirty="0">
                <a:solidFill>
                  <a:srgbClr val="FF0000"/>
                </a:solidFill>
              </a:rPr>
              <a:t>3W</a:t>
            </a:r>
            <a:r>
              <a:rPr lang="zh-CN" altLang="zh-CN" sz="1400" b="1" dirty="0">
                <a:solidFill>
                  <a:srgbClr val="FF0000"/>
                </a:solidFill>
              </a:rPr>
              <a:t>如何做？</a:t>
            </a:r>
            <a:r>
              <a:rPr lang="en-US" altLang="zh-CN" sz="1400" dirty="0"/>
              <a:t>(</a:t>
            </a:r>
            <a:r>
              <a:rPr lang="en-US" altLang="zh-CN" sz="1400" b="1" dirty="0"/>
              <a:t>How to do?</a:t>
            </a:r>
            <a:r>
              <a:rPr lang="en-US" altLang="zh-CN" sz="1400" dirty="0"/>
              <a:t>)</a:t>
            </a:r>
            <a:r>
              <a:rPr lang="zh-CN" altLang="zh-CN" sz="1400" dirty="0"/>
              <a:t>调用模式</a:t>
            </a:r>
            <a:r>
              <a:rPr lang="en-US" altLang="zh-CN" sz="1400" dirty="0"/>
              <a:t>1</a:t>
            </a:r>
            <a:endParaRPr lang="zh-CN" altLang="zh-CN" sz="1400" dirty="0"/>
          </a:p>
        </p:txBody>
      </p:sp>
      <p:sp>
        <p:nvSpPr>
          <p:cNvPr id="5" name="矩形 4"/>
          <p:cNvSpPr/>
          <p:nvPr/>
        </p:nvSpPr>
        <p:spPr>
          <a:xfrm>
            <a:off x="2195736" y="123478"/>
            <a:ext cx="48333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3W(</a:t>
            </a:r>
            <a:r>
              <a:rPr lang="zh-CN" altLang="zh-CN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问题三步法</a:t>
            </a:r>
            <a:r>
              <a:rPr lang="en-US" altLang="zh-CN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r>
              <a:rPr lang="zh-CN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编程教学</a:t>
            </a:r>
            <a:r>
              <a:rPr lang="zh-CN" altLang="zh-CN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模式简析</a:t>
            </a:r>
          </a:p>
        </p:txBody>
      </p:sp>
      <p:sp>
        <p:nvSpPr>
          <p:cNvPr id="6" name="矩形 5"/>
          <p:cNvSpPr/>
          <p:nvPr/>
        </p:nvSpPr>
        <p:spPr>
          <a:xfrm>
            <a:off x="800742" y="636826"/>
            <a:ext cx="74436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zh-CN" dirty="0" smtClean="0"/>
              <a:t>通过</a:t>
            </a:r>
            <a:r>
              <a:rPr lang="en-US" altLang="zh-CN" dirty="0"/>
              <a:t>3W(</a:t>
            </a:r>
            <a:r>
              <a:rPr lang="zh-CN" altLang="zh-CN" dirty="0"/>
              <a:t>问题三步法</a:t>
            </a:r>
            <a:r>
              <a:rPr lang="en-US" altLang="zh-CN" dirty="0"/>
              <a:t>)</a:t>
            </a:r>
            <a:r>
              <a:rPr lang="zh-CN" altLang="zh-CN" dirty="0"/>
              <a:t>模式培养学生的计算思维、程序设计思想。基本思想是：我们把所有的问题分为两类：未发生的（要做的）、已经或正在发生的。</a:t>
            </a:r>
            <a:endParaRPr lang="zh-CN" altLang="zh-CN" dirty="0"/>
          </a:p>
        </p:txBody>
      </p:sp>
      <p:sp>
        <p:nvSpPr>
          <p:cNvPr id="7" name="矩形 6"/>
          <p:cNvSpPr/>
          <p:nvPr/>
        </p:nvSpPr>
        <p:spPr>
          <a:xfrm>
            <a:off x="827584" y="1707654"/>
            <a:ext cx="67235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400" b="1" dirty="0">
                <a:solidFill>
                  <a:srgbClr val="FF0000"/>
                </a:solidFill>
              </a:rPr>
              <a:t>模式</a:t>
            </a:r>
            <a:r>
              <a:rPr lang="en-US" altLang="zh-CN" sz="1400" b="1" dirty="0">
                <a:solidFill>
                  <a:srgbClr val="FF0000"/>
                </a:solidFill>
              </a:rPr>
              <a:t>1</a:t>
            </a:r>
            <a:endParaRPr lang="zh-CN" altLang="zh-CN" sz="1400" dirty="0">
              <a:solidFill>
                <a:srgbClr val="FF0000"/>
              </a:solidFill>
            </a:endParaRPr>
          </a:p>
          <a:p>
            <a:pPr lvl="0"/>
            <a:r>
              <a:rPr lang="zh-CN" altLang="zh-CN" sz="1400" dirty="0"/>
              <a:t>要做的工作：未发生的（要做的），用</a:t>
            </a:r>
            <a:r>
              <a:rPr lang="en-US" altLang="zh-CN" sz="1400" dirty="0"/>
              <a:t>3W</a:t>
            </a:r>
            <a:r>
              <a:rPr lang="zh-CN" altLang="zh-CN" sz="1400" dirty="0"/>
              <a:t>模式分析就是</a:t>
            </a:r>
          </a:p>
          <a:p>
            <a:r>
              <a:rPr lang="en-US" altLang="zh-CN" sz="1400" b="1" dirty="0">
                <a:solidFill>
                  <a:srgbClr val="FF0000"/>
                </a:solidFill>
              </a:rPr>
              <a:t>1W</a:t>
            </a:r>
            <a:r>
              <a:rPr lang="zh-CN" altLang="zh-CN" sz="1400" b="1" dirty="0">
                <a:solidFill>
                  <a:srgbClr val="FF0000"/>
                </a:solidFill>
              </a:rPr>
              <a:t>要做什么</a:t>
            </a:r>
            <a:r>
              <a:rPr lang="zh-CN" altLang="zh-CN" sz="1400" dirty="0"/>
              <a:t>？（</a:t>
            </a:r>
            <a:r>
              <a:rPr lang="en-US" altLang="zh-CN" sz="1400" b="1" dirty="0"/>
              <a:t>What to do?</a:t>
            </a:r>
            <a:r>
              <a:rPr lang="zh-CN" altLang="zh-CN" sz="1400" dirty="0"/>
              <a:t>）：</a:t>
            </a:r>
          </a:p>
          <a:p>
            <a:r>
              <a:rPr lang="en-US" altLang="zh-CN" sz="1400" b="1" dirty="0">
                <a:solidFill>
                  <a:srgbClr val="FF0000"/>
                </a:solidFill>
              </a:rPr>
              <a:t>2W</a:t>
            </a:r>
            <a:r>
              <a:rPr lang="zh-CN" altLang="zh-CN" sz="1400" b="1" dirty="0">
                <a:solidFill>
                  <a:srgbClr val="FF0000"/>
                </a:solidFill>
              </a:rPr>
              <a:t>需要准备什么</a:t>
            </a:r>
            <a:r>
              <a:rPr lang="zh-CN" altLang="zh-CN" sz="1400" dirty="0"/>
              <a:t>？</a:t>
            </a:r>
            <a:r>
              <a:rPr lang="en-US" altLang="zh-CN" sz="1400" dirty="0"/>
              <a:t>(What need to prepare</a:t>
            </a:r>
            <a:r>
              <a:rPr lang="zh-CN" altLang="zh-CN" sz="1400" dirty="0"/>
              <a:t>？</a:t>
            </a:r>
            <a:r>
              <a:rPr lang="en-US" altLang="zh-CN" sz="1400" dirty="0"/>
              <a:t>) </a:t>
            </a:r>
            <a:endParaRPr lang="zh-CN" altLang="zh-CN" sz="1400" dirty="0"/>
          </a:p>
          <a:p>
            <a:r>
              <a:rPr lang="en-US" altLang="zh-CN" sz="1400" b="1" dirty="0">
                <a:solidFill>
                  <a:srgbClr val="FF0000"/>
                </a:solidFill>
              </a:rPr>
              <a:t>3W</a:t>
            </a:r>
            <a:r>
              <a:rPr lang="zh-CN" altLang="zh-CN" sz="1400" b="1" dirty="0">
                <a:solidFill>
                  <a:srgbClr val="FF0000"/>
                </a:solidFill>
              </a:rPr>
              <a:t>如何做？</a:t>
            </a:r>
            <a:r>
              <a:rPr lang="en-US" altLang="zh-CN" sz="1400" dirty="0"/>
              <a:t>(</a:t>
            </a:r>
            <a:r>
              <a:rPr lang="en-US" altLang="zh-CN" sz="1400" b="1" dirty="0"/>
              <a:t>How to do?</a:t>
            </a:r>
            <a:r>
              <a:rPr lang="en-US" altLang="zh-CN" sz="1400" dirty="0"/>
              <a:t>)</a:t>
            </a:r>
            <a:r>
              <a:rPr lang="zh-CN" altLang="zh-CN" sz="1400" dirty="0"/>
              <a:t>分解任务，对每个小任务再启用模式</a:t>
            </a:r>
            <a:r>
              <a:rPr lang="en-US" altLang="zh-CN" sz="1400" dirty="0"/>
              <a:t>1</a:t>
            </a:r>
            <a:endParaRPr lang="zh-CN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47576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43109" y="3429006"/>
            <a:ext cx="5054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小</a:t>
            </a:r>
            <a:r>
              <a:rPr lang="zh-CN" alt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乌龟走正方形</a:t>
            </a:r>
            <a:endParaRPr lang="zh-CN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图片 6" descr="2015120110173862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9" y="1660916"/>
            <a:ext cx="2777075" cy="171450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0"/>
            <a:ext cx="1928794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3W</a:t>
            </a:r>
            <a:r>
              <a:rPr lang="zh-CN" alt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问题三步法</a:t>
            </a:r>
            <a:endParaRPr lang="zh-CN" alt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直接连接符 8"/>
          <p:cNvCxnSpPr/>
          <p:nvPr/>
        </p:nvCxnSpPr>
        <p:spPr>
          <a:xfrm rot="5400000">
            <a:off x="3286116" y="1714296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143372" y="2571750"/>
            <a:ext cx="250033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rot="5400000">
            <a:off x="5787240" y="171370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43372" y="857238"/>
            <a:ext cx="250033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33303 L 0.25 -0.3330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0.33303 L 0.25 1.80389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89362E-6 L -5.55556E-7 4.89362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928794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3W</a:t>
            </a:r>
            <a:r>
              <a:rPr lang="zh-CN" alt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问题三步法</a:t>
            </a:r>
            <a:endParaRPr lang="zh-CN" alt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86116" y="250509"/>
            <a:ext cx="30718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小乌龟</a:t>
            </a:r>
            <a:r>
              <a:rPr lang="zh-CN" alt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画</a:t>
            </a:r>
            <a:r>
              <a:rPr lang="zh-CN" alt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正方形</a:t>
            </a:r>
            <a:endParaRPr lang="zh-CN" alt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图片 6" descr="2015120110173862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143352"/>
            <a:ext cx="714380" cy="441043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533488" y="589346"/>
            <a:ext cx="878767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应用模式</a:t>
            </a:r>
            <a:r>
              <a:rPr 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zh-CN" alt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7158" y="910817"/>
            <a:ext cx="10715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1W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：问题：</a:t>
            </a:r>
          </a:p>
        </p:txBody>
      </p:sp>
      <p:sp>
        <p:nvSpPr>
          <p:cNvPr id="15" name="矩形 14"/>
          <p:cNvSpPr/>
          <p:nvPr/>
        </p:nvSpPr>
        <p:spPr>
          <a:xfrm>
            <a:off x="357158" y="1125131"/>
            <a:ext cx="12328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2W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：需要准备：</a:t>
            </a:r>
          </a:p>
        </p:txBody>
      </p:sp>
      <p:sp>
        <p:nvSpPr>
          <p:cNvPr id="16" name="矩形 15"/>
          <p:cNvSpPr/>
          <p:nvPr/>
        </p:nvSpPr>
        <p:spPr>
          <a:xfrm>
            <a:off x="357158" y="1339445"/>
            <a:ext cx="11184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3W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：如何做：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83569" y="1553759"/>
            <a:ext cx="1032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dirty="0" smtClean="0"/>
              <a:t>1</a:t>
            </a:r>
            <a:r>
              <a:rPr lang="zh-CN" altLang="en-US" sz="1200" dirty="0" smtClean="0"/>
              <a:t>调用乌龟：</a:t>
            </a:r>
          </a:p>
        </p:txBody>
      </p:sp>
      <p:sp>
        <p:nvSpPr>
          <p:cNvPr id="18" name="矩形 17"/>
          <p:cNvSpPr/>
          <p:nvPr/>
        </p:nvSpPr>
        <p:spPr>
          <a:xfrm>
            <a:off x="683569" y="1768073"/>
            <a:ext cx="1032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dirty="0" smtClean="0"/>
              <a:t>2</a:t>
            </a:r>
            <a:r>
              <a:rPr lang="zh-CN" altLang="en-US" sz="1200" dirty="0" smtClean="0"/>
              <a:t>调用画笔：</a:t>
            </a:r>
          </a:p>
        </p:txBody>
      </p:sp>
      <p:sp>
        <p:nvSpPr>
          <p:cNvPr id="19" name="矩形 18"/>
          <p:cNvSpPr/>
          <p:nvPr/>
        </p:nvSpPr>
        <p:spPr>
          <a:xfrm>
            <a:off x="683569" y="1991494"/>
            <a:ext cx="1032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/>
              <a:t>3</a:t>
            </a:r>
            <a:r>
              <a:rPr lang="zh-CN" altLang="en-US" sz="1200" dirty="0"/>
              <a:t>画</a:t>
            </a:r>
            <a:r>
              <a:rPr lang="zh-CN" altLang="en-US" sz="1200" dirty="0" smtClean="0"/>
              <a:t>正方形：</a:t>
            </a:r>
            <a:endParaRPr lang="zh-CN" altLang="en-US" sz="1200" dirty="0"/>
          </a:p>
        </p:txBody>
      </p:sp>
      <p:sp>
        <p:nvSpPr>
          <p:cNvPr id="20" name="矩形 19"/>
          <p:cNvSpPr/>
          <p:nvPr/>
        </p:nvSpPr>
        <p:spPr>
          <a:xfrm>
            <a:off x="1475656" y="910817"/>
            <a:ext cx="18104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让小乌龟画一个正方形</a:t>
            </a:r>
          </a:p>
        </p:txBody>
      </p:sp>
      <p:sp>
        <p:nvSpPr>
          <p:cNvPr id="21" name="矩形 20"/>
          <p:cNvSpPr/>
          <p:nvPr/>
        </p:nvSpPr>
        <p:spPr>
          <a:xfrm>
            <a:off x="1475656" y="1125131"/>
            <a:ext cx="15716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小乌龟、画笔</a:t>
            </a:r>
          </a:p>
        </p:txBody>
      </p:sp>
      <p:sp>
        <p:nvSpPr>
          <p:cNvPr id="22" name="矩形 21"/>
          <p:cNvSpPr/>
          <p:nvPr/>
        </p:nvSpPr>
        <p:spPr>
          <a:xfrm>
            <a:off x="1475656" y="1339445"/>
            <a:ext cx="1415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分解成三个问题</a:t>
            </a:r>
            <a:r>
              <a:rPr lang="zh-CN" altLang="en-US" sz="1200" dirty="0" smtClean="0"/>
              <a:t>：</a:t>
            </a:r>
            <a:endParaRPr lang="zh-CN" altLang="en-US" sz="1200" dirty="0"/>
          </a:p>
        </p:txBody>
      </p:sp>
      <p:sp>
        <p:nvSpPr>
          <p:cNvPr id="23" name="矩形 22"/>
          <p:cNvSpPr/>
          <p:nvPr/>
        </p:nvSpPr>
        <p:spPr>
          <a:xfrm>
            <a:off x="1588893" y="156286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1200" dirty="0" smtClean="0"/>
              <a:t>如何调用？</a:t>
            </a:r>
          </a:p>
        </p:txBody>
      </p:sp>
      <p:sp>
        <p:nvSpPr>
          <p:cNvPr id="24" name="矩形 23"/>
          <p:cNvSpPr/>
          <p:nvPr/>
        </p:nvSpPr>
        <p:spPr>
          <a:xfrm>
            <a:off x="1588893" y="177718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/>
              <a:t>如何落笔？</a:t>
            </a:r>
            <a:endParaRPr lang="zh-CN" altLang="en-US" sz="1200" dirty="0"/>
          </a:p>
        </p:txBody>
      </p:sp>
      <p:sp>
        <p:nvSpPr>
          <p:cNvPr id="25" name="矩形 24"/>
          <p:cNvSpPr/>
          <p:nvPr/>
        </p:nvSpPr>
        <p:spPr>
          <a:xfrm>
            <a:off x="1590033" y="198238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70C0"/>
                </a:solidFill>
              </a:rPr>
              <a:t>如何走</a:t>
            </a:r>
            <a:r>
              <a:rPr lang="zh-CN" altLang="en-US" sz="1200" dirty="0" smtClean="0">
                <a:solidFill>
                  <a:srgbClr val="0070C0"/>
                </a:solidFill>
              </a:rPr>
              <a:t>？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95059" y="2732486"/>
            <a:ext cx="878767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应用模式</a:t>
            </a:r>
            <a:r>
              <a:rPr 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zh-CN" alt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89854" y="3268271"/>
            <a:ext cx="1213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2W: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需要准备：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95059" y="3527057"/>
            <a:ext cx="10599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3W</a:t>
            </a:r>
            <a:r>
              <a:rPr lang="en-US" altLang="zh-CN" sz="1200" b="1" dirty="0">
                <a:solidFill>
                  <a:srgbClr val="FF0000"/>
                </a:solidFill>
              </a:rPr>
              <a:t>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如何做</a:t>
            </a:r>
            <a:r>
              <a:rPr lang="zh-CN" altLang="en-US" sz="1200" dirty="0" smtClean="0">
                <a:solidFill>
                  <a:srgbClr val="FF0000"/>
                </a:solidFill>
              </a:rPr>
              <a:t>：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182033" y="3527057"/>
            <a:ext cx="14638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1.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画一条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100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步的边</a:t>
            </a:r>
            <a:endParaRPr lang="en-US" altLang="zh-CN" sz="1200" dirty="0" smtClean="0"/>
          </a:p>
        </p:txBody>
      </p:sp>
      <p:sp>
        <p:nvSpPr>
          <p:cNvPr id="30" name="矩形 29"/>
          <p:cNvSpPr/>
          <p:nvPr/>
        </p:nvSpPr>
        <p:spPr>
          <a:xfrm>
            <a:off x="1182034" y="3670733"/>
            <a:ext cx="12314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2.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向右转</a:t>
            </a:r>
            <a:r>
              <a:rPr lang="en-US" sz="1200" b="1" dirty="0" smtClean="0">
                <a:solidFill>
                  <a:srgbClr val="0070C0"/>
                </a:solidFill>
              </a:rPr>
              <a:t>90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度角</a:t>
            </a:r>
            <a:endParaRPr lang="en-US" altLang="zh-CN" sz="1200" dirty="0" smtClean="0"/>
          </a:p>
        </p:txBody>
      </p:sp>
      <p:sp>
        <p:nvSpPr>
          <p:cNvPr id="32" name="矩形 31"/>
          <p:cNvSpPr/>
          <p:nvPr/>
        </p:nvSpPr>
        <p:spPr>
          <a:xfrm>
            <a:off x="1164329" y="3268271"/>
            <a:ext cx="1569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用到移动、旋转指令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175484" y="2991272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rgbClr val="00B050"/>
                </a:solidFill>
              </a:rPr>
              <a:t>画</a:t>
            </a:r>
            <a:r>
              <a:rPr lang="zh-CN" altLang="en-US" sz="1200" b="1" dirty="0" smtClean="0">
                <a:solidFill>
                  <a:srgbClr val="00B050"/>
                </a:solidFill>
              </a:rPr>
              <a:t>正方形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95059" y="3000379"/>
            <a:ext cx="10130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问题：</a:t>
            </a:r>
          </a:p>
        </p:txBody>
      </p:sp>
      <p:cxnSp>
        <p:nvCxnSpPr>
          <p:cNvPr id="38" name="直接箭头连接符 37"/>
          <p:cNvCxnSpPr>
            <a:endCxn id="60" idx="1"/>
          </p:cNvCxnSpPr>
          <p:nvPr/>
        </p:nvCxnSpPr>
        <p:spPr>
          <a:xfrm flipV="1">
            <a:off x="2392762" y="1192760"/>
            <a:ext cx="1026430" cy="473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3289706" y="1607338"/>
            <a:ext cx="1018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2060"/>
                </a:solidFill>
              </a:rPr>
              <a:t>2W</a:t>
            </a:r>
            <a:r>
              <a:rPr lang="zh-CN" altLang="en-US" sz="1200" b="1" dirty="0" smtClean="0">
                <a:solidFill>
                  <a:srgbClr val="002060"/>
                </a:solidFill>
              </a:rPr>
              <a:t>：原因：</a:t>
            </a:r>
            <a:endParaRPr lang="zh-CN" altLang="en-US" sz="1200" b="1" dirty="0">
              <a:solidFill>
                <a:srgbClr val="002060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289706" y="1339445"/>
            <a:ext cx="1018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b="1" dirty="0" smtClean="0">
                <a:solidFill>
                  <a:srgbClr val="002060"/>
                </a:solidFill>
              </a:rPr>
              <a:t>1W</a:t>
            </a:r>
            <a:r>
              <a:rPr lang="zh-CN" altLang="en-US" sz="1200" b="1" dirty="0" smtClean="0">
                <a:solidFill>
                  <a:srgbClr val="002060"/>
                </a:solidFill>
              </a:rPr>
              <a:t>：问题：</a:t>
            </a:r>
          </a:p>
        </p:txBody>
      </p:sp>
      <p:sp>
        <p:nvSpPr>
          <p:cNvPr id="53" name="矩形 52"/>
          <p:cNvSpPr/>
          <p:nvPr/>
        </p:nvSpPr>
        <p:spPr>
          <a:xfrm>
            <a:off x="3289705" y="1875230"/>
            <a:ext cx="11721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3W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：如何做：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355976" y="1598231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角色 库中没有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355977" y="133944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1200" b="1" dirty="0" smtClean="0">
                <a:solidFill>
                  <a:srgbClr val="00B050"/>
                </a:solidFill>
              </a:rPr>
              <a:t>调用不成功</a:t>
            </a:r>
          </a:p>
        </p:txBody>
      </p:sp>
      <p:sp>
        <p:nvSpPr>
          <p:cNvPr id="56" name="矩形 55"/>
          <p:cNvSpPr/>
          <p:nvPr/>
        </p:nvSpPr>
        <p:spPr>
          <a:xfrm>
            <a:off x="4355976" y="1875230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70C0"/>
                </a:solidFill>
              </a:rPr>
              <a:t>搜索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乌龟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图片</a:t>
            </a:r>
            <a:endParaRPr lang="en-US" altLang="zh-CN" sz="1200" b="1" dirty="0" smtClean="0">
              <a:solidFill>
                <a:srgbClr val="0070C0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419192" y="1054260"/>
            <a:ext cx="878767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应用模式</a:t>
            </a:r>
            <a:r>
              <a:rPr lang="en-US" altLang="zh-CN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zh-CN" alt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6500445" y="1053988"/>
            <a:ext cx="878767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应用模式</a:t>
            </a:r>
            <a:r>
              <a:rPr 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zh-CN" alt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6462168" y="1603642"/>
            <a:ext cx="1018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2W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：准备：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6467372" y="1862428"/>
            <a:ext cx="10715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3W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：如何做</a:t>
            </a:r>
            <a:r>
              <a:rPr lang="zh-CN" altLang="en-US" sz="1200" dirty="0" smtClean="0">
                <a:solidFill>
                  <a:srgbClr val="FF0000"/>
                </a:solidFill>
              </a:rPr>
              <a:t>：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7488305" y="1862428"/>
            <a:ext cx="11095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 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1.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百度、乌龟</a:t>
            </a:r>
            <a:endParaRPr lang="en-US" altLang="zh-CN" sz="1200" b="1" dirty="0" smtClean="0">
              <a:solidFill>
                <a:srgbClr val="0070C0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7553762" y="1603642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网络、浏览器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7481755" y="1326643"/>
            <a:ext cx="8707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  搜索乌龟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6467372" y="1335750"/>
            <a:ext cx="10001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1W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：问题：</a:t>
            </a:r>
          </a:p>
        </p:txBody>
      </p:sp>
      <p:cxnSp>
        <p:nvCxnSpPr>
          <p:cNvPr id="72" name="直接箭头连接符 71"/>
          <p:cNvCxnSpPr>
            <a:stCxn id="56" idx="3"/>
            <a:endCxn id="63" idx="1"/>
          </p:cNvCxnSpPr>
          <p:nvPr/>
        </p:nvCxnSpPr>
        <p:spPr>
          <a:xfrm flipV="1">
            <a:off x="5463972" y="1192488"/>
            <a:ext cx="1036473" cy="8212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>
            <a:stCxn id="25" idx="2"/>
            <a:endCxn id="26" idx="0"/>
          </p:cNvCxnSpPr>
          <p:nvPr/>
        </p:nvCxnSpPr>
        <p:spPr>
          <a:xfrm flipH="1">
            <a:off x="634443" y="2259386"/>
            <a:ext cx="1355700" cy="473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2786050" y="699542"/>
            <a:ext cx="3643338" cy="1191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>
            <a:off x="7518181" y="2085849"/>
            <a:ext cx="12282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2.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导入乌龟图片</a:t>
            </a:r>
            <a:endParaRPr lang="en-US" altLang="zh-CN" sz="1200" b="1" dirty="0" smtClean="0">
              <a:solidFill>
                <a:srgbClr val="0070C0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220720" y="4731991"/>
            <a:ext cx="6126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9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抬笔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3059832" y="2715766"/>
            <a:ext cx="878767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应用模式</a:t>
            </a:r>
            <a:r>
              <a:rPr 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zh-CN" alt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2915816" y="3285745"/>
            <a:ext cx="1213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2W: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需要准备：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921021" y="3544531"/>
            <a:ext cx="10599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3W: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如何做</a:t>
            </a:r>
            <a:r>
              <a:rPr lang="zh-CN" altLang="en-US" sz="1200" dirty="0" smtClean="0">
                <a:solidFill>
                  <a:srgbClr val="FF0000"/>
                </a:solidFill>
              </a:rPr>
              <a:t>：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3930152" y="3544531"/>
            <a:ext cx="14638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1.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画一条</a:t>
            </a:r>
            <a:r>
              <a:rPr lang="en-US" altLang="zh-CN" sz="1200" b="1" dirty="0">
                <a:solidFill>
                  <a:srgbClr val="0070C0"/>
                </a:solidFill>
              </a:rPr>
              <a:t>100</a:t>
            </a:r>
            <a:r>
              <a:rPr lang="zh-CN" altLang="en-US" sz="1200" b="1" dirty="0">
                <a:solidFill>
                  <a:srgbClr val="0070C0"/>
                </a:solidFill>
              </a:rPr>
              <a:t>步的边</a:t>
            </a:r>
            <a:endParaRPr lang="en-US" altLang="zh-CN" sz="1200" dirty="0" smtClean="0"/>
          </a:p>
        </p:txBody>
      </p:sp>
      <p:sp>
        <p:nvSpPr>
          <p:cNvPr id="87" name="矩形 86"/>
          <p:cNvSpPr/>
          <p:nvPr/>
        </p:nvSpPr>
        <p:spPr>
          <a:xfrm>
            <a:off x="3930479" y="3767952"/>
            <a:ext cx="12314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2.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向右转</a:t>
            </a:r>
            <a:r>
              <a:rPr lang="en-US" sz="1200" b="1" dirty="0" smtClean="0">
                <a:solidFill>
                  <a:srgbClr val="0070C0"/>
                </a:solidFill>
              </a:rPr>
              <a:t>90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度角</a:t>
            </a:r>
            <a:endParaRPr lang="en-US" altLang="zh-CN" sz="1200" dirty="0" smtClean="0"/>
          </a:p>
        </p:txBody>
      </p:sp>
      <p:sp>
        <p:nvSpPr>
          <p:cNvPr id="88" name="矩形 87"/>
          <p:cNvSpPr/>
          <p:nvPr/>
        </p:nvSpPr>
        <p:spPr>
          <a:xfrm>
            <a:off x="3930478" y="4026738"/>
            <a:ext cx="13099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3.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重复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，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步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次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908827" y="3285745"/>
            <a:ext cx="2031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用到移动、</a:t>
            </a:r>
            <a:r>
              <a:rPr lang="zh-CN" altLang="en-US" sz="1200" b="1" dirty="0" smtClean="0">
                <a:solidFill>
                  <a:srgbClr val="00B050"/>
                </a:solidFill>
              </a:rPr>
              <a:t>旋转、重复指令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923929" y="3008746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rgbClr val="00B050"/>
                </a:solidFill>
              </a:rPr>
              <a:t>画</a:t>
            </a:r>
            <a:r>
              <a:rPr lang="zh-CN" altLang="en-US" sz="1200" b="1" dirty="0" smtClean="0">
                <a:solidFill>
                  <a:srgbClr val="00B050"/>
                </a:solidFill>
              </a:rPr>
              <a:t>正方形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2921021" y="3017853"/>
            <a:ext cx="10130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问题：</a:t>
            </a:r>
          </a:p>
        </p:txBody>
      </p:sp>
      <p:sp>
        <p:nvSpPr>
          <p:cNvPr id="92" name="矩形 91"/>
          <p:cNvSpPr/>
          <p:nvPr/>
        </p:nvSpPr>
        <p:spPr>
          <a:xfrm>
            <a:off x="3934452" y="4294630"/>
            <a:ext cx="6126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4.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抬笔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1213445" y="4407955"/>
            <a:ext cx="16177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7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>
                <a:solidFill>
                  <a:srgbClr val="0070C0"/>
                </a:solidFill>
              </a:rPr>
              <a:t>再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画一条</a:t>
            </a:r>
            <a:r>
              <a:rPr lang="en-US" altLang="zh-CN" sz="1200" b="1" dirty="0">
                <a:solidFill>
                  <a:srgbClr val="0070C0"/>
                </a:solidFill>
              </a:rPr>
              <a:t>100</a:t>
            </a:r>
            <a:r>
              <a:rPr lang="zh-CN" altLang="en-US" sz="1200" b="1" dirty="0">
                <a:solidFill>
                  <a:srgbClr val="0070C0"/>
                </a:solidFill>
              </a:rPr>
              <a:t>步的边</a:t>
            </a:r>
            <a:endParaRPr lang="en-US" altLang="zh-CN" sz="1200" dirty="0" smtClean="0"/>
          </a:p>
        </p:txBody>
      </p:sp>
      <p:sp>
        <p:nvSpPr>
          <p:cNvPr id="94" name="矩形 93"/>
          <p:cNvSpPr/>
          <p:nvPr/>
        </p:nvSpPr>
        <p:spPr>
          <a:xfrm>
            <a:off x="1196949" y="3954696"/>
            <a:ext cx="12314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4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向右转</a:t>
            </a:r>
            <a:r>
              <a:rPr lang="en-US" sz="1200" b="1" dirty="0" smtClean="0">
                <a:solidFill>
                  <a:srgbClr val="0070C0"/>
                </a:solidFill>
              </a:rPr>
              <a:t>90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度角</a:t>
            </a:r>
            <a:endParaRPr lang="en-US" altLang="zh-CN" sz="1200" dirty="0" smtClean="0"/>
          </a:p>
        </p:txBody>
      </p:sp>
      <p:sp>
        <p:nvSpPr>
          <p:cNvPr id="95" name="矩形 94"/>
          <p:cNvSpPr/>
          <p:nvPr/>
        </p:nvSpPr>
        <p:spPr>
          <a:xfrm>
            <a:off x="1196948" y="3818989"/>
            <a:ext cx="16177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3.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再画一条</a:t>
            </a:r>
            <a:r>
              <a:rPr lang="en-US" altLang="zh-CN" sz="1200" b="1" dirty="0">
                <a:solidFill>
                  <a:srgbClr val="0070C0"/>
                </a:solidFill>
              </a:rPr>
              <a:t>100</a:t>
            </a:r>
            <a:r>
              <a:rPr lang="zh-CN" altLang="en-US" sz="1200" b="1" dirty="0">
                <a:solidFill>
                  <a:srgbClr val="0070C0"/>
                </a:solidFill>
              </a:rPr>
              <a:t>步的边</a:t>
            </a:r>
            <a:endParaRPr lang="en-US" altLang="zh-CN" sz="1200" dirty="0" smtClean="0"/>
          </a:p>
        </p:txBody>
      </p:sp>
      <p:sp>
        <p:nvSpPr>
          <p:cNvPr id="96" name="矩形 95"/>
          <p:cNvSpPr/>
          <p:nvPr/>
        </p:nvSpPr>
        <p:spPr>
          <a:xfrm>
            <a:off x="1206861" y="4257521"/>
            <a:ext cx="12314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6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向右转</a:t>
            </a:r>
            <a:r>
              <a:rPr lang="en-US" sz="1200" b="1" dirty="0" smtClean="0">
                <a:solidFill>
                  <a:srgbClr val="0070C0"/>
                </a:solidFill>
              </a:rPr>
              <a:t>90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度角</a:t>
            </a:r>
            <a:endParaRPr lang="en-US" altLang="zh-CN" sz="1200" dirty="0" smtClean="0"/>
          </a:p>
        </p:txBody>
      </p:sp>
      <p:sp>
        <p:nvSpPr>
          <p:cNvPr id="97" name="矩形 96"/>
          <p:cNvSpPr/>
          <p:nvPr/>
        </p:nvSpPr>
        <p:spPr>
          <a:xfrm>
            <a:off x="1204157" y="4102331"/>
            <a:ext cx="16177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5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>
                <a:solidFill>
                  <a:srgbClr val="0070C0"/>
                </a:solidFill>
              </a:rPr>
              <a:t>再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画一条</a:t>
            </a:r>
            <a:r>
              <a:rPr lang="en-US" altLang="zh-CN" sz="1200" b="1" dirty="0">
                <a:solidFill>
                  <a:srgbClr val="0070C0"/>
                </a:solidFill>
              </a:rPr>
              <a:t>100</a:t>
            </a:r>
            <a:r>
              <a:rPr lang="zh-CN" altLang="en-US" sz="1200" b="1" dirty="0">
                <a:solidFill>
                  <a:srgbClr val="0070C0"/>
                </a:solidFill>
              </a:rPr>
              <a:t>步的边</a:t>
            </a:r>
            <a:endParaRPr lang="en-US" altLang="zh-CN" sz="1200" dirty="0" smtClean="0"/>
          </a:p>
        </p:txBody>
      </p:sp>
      <p:sp>
        <p:nvSpPr>
          <p:cNvPr id="98" name="矩形 97"/>
          <p:cNvSpPr/>
          <p:nvPr/>
        </p:nvSpPr>
        <p:spPr>
          <a:xfrm>
            <a:off x="1210406" y="4562902"/>
            <a:ext cx="12314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8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向右转</a:t>
            </a:r>
            <a:r>
              <a:rPr lang="en-US" sz="1200" b="1" dirty="0" smtClean="0">
                <a:solidFill>
                  <a:srgbClr val="0070C0"/>
                </a:solidFill>
              </a:rPr>
              <a:t>90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度角</a:t>
            </a:r>
            <a:endParaRPr lang="en-US" altLang="zh-CN" sz="1200" dirty="0" smtClean="0"/>
          </a:p>
        </p:txBody>
      </p:sp>
      <p:grpSp>
        <p:nvGrpSpPr>
          <p:cNvPr id="12" name="组合 11"/>
          <p:cNvGrpSpPr/>
          <p:nvPr/>
        </p:nvGrpSpPr>
        <p:grpSpPr>
          <a:xfrm>
            <a:off x="2310066" y="2767306"/>
            <a:ext cx="615610" cy="308500"/>
            <a:chOff x="2310066" y="2767306"/>
            <a:chExt cx="615610" cy="308500"/>
          </a:xfrm>
        </p:grpSpPr>
        <p:cxnSp>
          <p:nvCxnSpPr>
            <p:cNvPr id="99" name="直接箭头连接符 98"/>
            <p:cNvCxnSpPr/>
            <p:nvPr/>
          </p:nvCxnSpPr>
          <p:spPr>
            <a:xfrm>
              <a:off x="2310066" y="2767306"/>
              <a:ext cx="615610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0" name="矩形 99"/>
            <p:cNvSpPr/>
            <p:nvPr/>
          </p:nvSpPr>
          <p:spPr>
            <a:xfrm>
              <a:off x="2339752" y="2798807"/>
              <a:ext cx="55302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200" b="1" dirty="0" smtClean="0">
                  <a:solidFill>
                    <a:srgbClr val="00B050"/>
                  </a:solidFill>
                </a:rPr>
                <a:t>优化</a:t>
              </a:r>
              <a:endParaRPr lang="zh-CN" altLang="en-US" sz="12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67" name="矩形 66"/>
          <p:cNvSpPr/>
          <p:nvPr/>
        </p:nvSpPr>
        <p:spPr>
          <a:xfrm>
            <a:off x="6047102" y="2619851"/>
            <a:ext cx="878767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应用模式</a:t>
            </a:r>
            <a:r>
              <a:rPr lang="en-US" sz="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zh-CN" alt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6012160" y="3155636"/>
            <a:ext cx="1213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2W: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需要准备：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6017365" y="3414422"/>
            <a:ext cx="10599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3W: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如何做</a:t>
            </a:r>
            <a:r>
              <a:rPr lang="zh-CN" altLang="en-US" sz="1200" dirty="0" smtClean="0">
                <a:solidFill>
                  <a:srgbClr val="FF0000"/>
                </a:solidFill>
              </a:rPr>
              <a:t>：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7031426" y="3457520"/>
            <a:ext cx="14638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1.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画一条</a:t>
            </a:r>
            <a:r>
              <a:rPr lang="en-US" altLang="zh-CN" sz="1200" b="1" dirty="0">
                <a:solidFill>
                  <a:srgbClr val="0070C0"/>
                </a:solidFill>
              </a:rPr>
              <a:t>100</a:t>
            </a:r>
            <a:r>
              <a:rPr lang="zh-CN" altLang="en-US" sz="1200" b="1" dirty="0">
                <a:solidFill>
                  <a:srgbClr val="0070C0"/>
                </a:solidFill>
              </a:rPr>
              <a:t>步的边</a:t>
            </a:r>
            <a:endParaRPr lang="en-US" altLang="zh-CN" sz="1200" dirty="0" smtClean="0"/>
          </a:p>
        </p:txBody>
      </p:sp>
      <p:sp>
        <p:nvSpPr>
          <p:cNvPr id="76" name="矩形 75"/>
          <p:cNvSpPr/>
          <p:nvPr/>
        </p:nvSpPr>
        <p:spPr>
          <a:xfrm>
            <a:off x="7037977" y="3838303"/>
            <a:ext cx="12314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3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向右转</a:t>
            </a:r>
            <a:r>
              <a:rPr lang="en-US" sz="1200" b="1" dirty="0" smtClean="0">
                <a:solidFill>
                  <a:srgbClr val="0070C0"/>
                </a:solidFill>
              </a:rPr>
              <a:t>90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度角</a:t>
            </a:r>
            <a:endParaRPr lang="en-US" altLang="zh-CN" sz="1200" dirty="0" smtClean="0"/>
          </a:p>
        </p:txBody>
      </p:sp>
      <p:sp>
        <p:nvSpPr>
          <p:cNvPr id="77" name="矩形 76"/>
          <p:cNvSpPr/>
          <p:nvPr/>
        </p:nvSpPr>
        <p:spPr>
          <a:xfrm>
            <a:off x="7037977" y="4259107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FF0000"/>
                </a:solidFill>
              </a:rPr>
              <a:t>5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.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重复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1-4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步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次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948264" y="3155636"/>
            <a:ext cx="2185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B050"/>
                </a:solidFill>
              </a:rPr>
              <a:t>用到移动、</a:t>
            </a:r>
            <a:r>
              <a:rPr lang="zh-CN" altLang="en-US" sz="1200" b="1" dirty="0">
                <a:solidFill>
                  <a:srgbClr val="00B050"/>
                </a:solidFill>
              </a:rPr>
              <a:t>旋转、</a:t>
            </a:r>
            <a:r>
              <a:rPr lang="zh-CN" altLang="en-US" sz="1200" b="1" dirty="0" smtClean="0">
                <a:solidFill>
                  <a:srgbClr val="00B050"/>
                </a:solidFill>
              </a:rPr>
              <a:t>重复、等待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031427" y="287863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rgbClr val="00B050"/>
                </a:solidFill>
              </a:rPr>
              <a:t>画</a:t>
            </a:r>
            <a:r>
              <a:rPr lang="zh-CN" altLang="en-US" sz="1200" b="1" dirty="0" smtClean="0">
                <a:solidFill>
                  <a:srgbClr val="00B050"/>
                </a:solidFill>
              </a:rPr>
              <a:t>正方形</a:t>
            </a:r>
            <a:endParaRPr lang="zh-CN" altLang="en-US" sz="1200" b="1" dirty="0">
              <a:solidFill>
                <a:srgbClr val="00B050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017365" y="2887744"/>
            <a:ext cx="10130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1W: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问题：</a:t>
            </a:r>
          </a:p>
        </p:txBody>
      </p:sp>
      <p:sp>
        <p:nvSpPr>
          <p:cNvPr id="81" name="矩形 80"/>
          <p:cNvSpPr/>
          <p:nvPr/>
        </p:nvSpPr>
        <p:spPr>
          <a:xfrm>
            <a:off x="7041950" y="4526999"/>
            <a:ext cx="6126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4.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抬笔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7037651" y="3634799"/>
            <a:ext cx="9653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70C0"/>
                </a:solidFill>
              </a:rPr>
              <a:t>2.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等待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0.5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秒</a:t>
            </a:r>
            <a:endParaRPr lang="en-US" altLang="zh-CN" sz="1200" dirty="0" smtClean="0"/>
          </a:p>
        </p:txBody>
      </p:sp>
      <p:sp>
        <p:nvSpPr>
          <p:cNvPr id="103" name="矩形 102"/>
          <p:cNvSpPr/>
          <p:nvPr/>
        </p:nvSpPr>
        <p:spPr>
          <a:xfrm>
            <a:off x="7037651" y="4046052"/>
            <a:ext cx="9653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4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.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等待</a:t>
            </a:r>
            <a:r>
              <a:rPr lang="en-US" altLang="zh-CN" sz="1200" b="1" dirty="0" smtClean="0">
                <a:solidFill>
                  <a:srgbClr val="0070C0"/>
                </a:solidFill>
              </a:rPr>
              <a:t>0.5</a:t>
            </a:r>
            <a:r>
              <a:rPr lang="zh-CN" altLang="en-US" sz="1200" b="1" dirty="0" smtClean="0">
                <a:solidFill>
                  <a:srgbClr val="0070C0"/>
                </a:solidFill>
              </a:rPr>
              <a:t>秒</a:t>
            </a:r>
            <a:endParaRPr lang="en-US" altLang="zh-CN" sz="1200" dirty="0" smtClean="0"/>
          </a:p>
        </p:txBody>
      </p:sp>
      <p:grpSp>
        <p:nvGrpSpPr>
          <p:cNvPr id="104" name="组合 103"/>
          <p:cNvGrpSpPr/>
          <p:nvPr/>
        </p:nvGrpSpPr>
        <p:grpSpPr>
          <a:xfrm>
            <a:off x="5468558" y="2739246"/>
            <a:ext cx="615610" cy="308500"/>
            <a:chOff x="2310066" y="2767306"/>
            <a:chExt cx="615610" cy="308500"/>
          </a:xfrm>
        </p:grpSpPr>
        <p:cxnSp>
          <p:nvCxnSpPr>
            <p:cNvPr id="105" name="直接箭头连接符 104"/>
            <p:cNvCxnSpPr/>
            <p:nvPr/>
          </p:nvCxnSpPr>
          <p:spPr>
            <a:xfrm>
              <a:off x="2310066" y="2767306"/>
              <a:ext cx="615610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6" name="矩形 105"/>
            <p:cNvSpPr/>
            <p:nvPr/>
          </p:nvSpPr>
          <p:spPr>
            <a:xfrm>
              <a:off x="2339752" y="2798807"/>
              <a:ext cx="55302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200" b="1" dirty="0" smtClean="0">
                  <a:solidFill>
                    <a:srgbClr val="00B050"/>
                  </a:solidFill>
                </a:rPr>
                <a:t>优化</a:t>
              </a:r>
              <a:endParaRPr lang="zh-CN" altLang="en-US" sz="1200" b="1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2" grpId="0"/>
      <p:bldP spid="33" grpId="0"/>
      <p:bldP spid="34" grpId="0"/>
      <p:bldP spid="51" grpId="0"/>
      <p:bldP spid="52" grpId="0"/>
      <p:bldP spid="53" grpId="0"/>
      <p:bldP spid="54" grpId="0"/>
      <p:bldP spid="55" grpId="0"/>
      <p:bldP spid="56" grpId="0"/>
      <p:bldP spid="60" grpId="0" animBg="1"/>
      <p:bldP spid="63" grpId="0" animBg="1"/>
      <p:bldP spid="64" grpId="0"/>
      <p:bldP spid="65" grpId="0"/>
      <p:bldP spid="66" grpId="0"/>
      <p:bldP spid="69" grpId="0"/>
      <p:bldP spid="70" grpId="0"/>
      <p:bldP spid="71" grpId="0"/>
      <p:bldP spid="47" grpId="0"/>
      <p:bldP spid="48" grpId="0"/>
      <p:bldP spid="83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67" grpId="0" animBg="1"/>
      <p:bldP spid="68" grpId="0"/>
      <p:bldP spid="73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102" grpId="0"/>
      <p:bldP spid="10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510</Words>
  <Application>Microsoft Office PowerPoint</Application>
  <PresentationFormat>全屏显示(16:9)</PresentationFormat>
  <Paragraphs>83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Sky123.Org</cp:lastModifiedBy>
  <cp:revision>39</cp:revision>
  <dcterms:modified xsi:type="dcterms:W3CDTF">2020-09-22T02:36:26Z</dcterms:modified>
</cp:coreProperties>
</file>